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60"/>
  </p:normalViewPr>
  <p:slideViewPr>
    <p:cSldViewPr>
      <p:cViewPr varScale="1">
        <p:scale>
          <a:sx n="110" d="100"/>
          <a:sy n="110" d="100"/>
        </p:scale>
        <p:origin x="-166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29" name="Title 28"/>
          <p:cNvSpPr>
            <a:spLocks noGrp="1"/>
          </p:cNvSpPr>
          <p:nvPr>
            <p:ph type="ctrTitle"/>
          </p:nvPr>
        </p:nvSpPr>
        <p:spPr>
          <a:xfrm>
            <a:off x="381000" y="4853411"/>
            <a:ext cx="8458200" cy="1222375"/>
          </a:xfrm>
        </p:spPr>
        <p:txBody>
          <a:bodyPr numCol="1"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numCol="1"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numCol="1"/>
          <a:lstStyle/>
          <a:p>
            <a:fld id="{F43FB775-D2D5-4415-ACCB-C27CB11BC7D1}" type="datetimeFigureOut">
              <a:rPr lang="en-US" smtClean="0"/>
              <a:t>10/22/2015</a:t>
            </a:fld>
            <a:endParaRPr lang="en-US"/>
          </a:p>
        </p:txBody>
      </p:sp>
      <p:sp>
        <p:nvSpPr>
          <p:cNvPr id="2" name="Footer Placeholder 1"/>
          <p:cNvSpPr>
            <a:spLocks noGrp="1"/>
          </p:cNvSpPr>
          <p:nvPr>
            <p:ph type="ftr" sz="quarter" idx="11"/>
          </p:nvPr>
        </p:nvSpPr>
        <p:spPr/>
        <p:txBody>
          <a:bodyPr numCol="1"/>
          <a:lstStyle/>
          <a:p>
            <a:endParaRPr lang="en-US"/>
          </a:p>
        </p:txBody>
      </p:sp>
      <p:sp>
        <p:nvSpPr>
          <p:cNvPr id="15" name="Slide Number Placeholder 14"/>
          <p:cNvSpPr>
            <a:spLocks noGrp="1"/>
          </p:cNvSpPr>
          <p:nvPr>
            <p:ph type="sldNum" sz="quarter" idx="12"/>
          </p:nvPr>
        </p:nvSpPr>
        <p:spPr>
          <a:xfrm>
            <a:off x="8229600" y="6473952"/>
            <a:ext cx="758952" cy="246888"/>
          </a:xfrm>
        </p:spPr>
        <p:txBody>
          <a:bodyPr numCol="1"/>
          <a:lstStyle/>
          <a:p>
            <a:fld id="{2513BF02-2A02-48B6-BE01-B85B6688AC5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numCol="1"/>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numCol="1"/>
          <a:lstStyle/>
          <a:p>
            <a:fld id="{F43FB775-D2D5-4415-ACCB-C27CB11BC7D1}" type="datetimeFigureOut">
              <a:rPr lang="en-US" smtClean="0"/>
              <a:t>10/22/2015</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2513BF02-2A02-48B6-BE01-B85B6688AC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numCol="1"/>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numCol="1"/>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numCol="1"/>
          <a:lstStyle/>
          <a:p>
            <a:fld id="{F43FB775-D2D5-4415-ACCB-C27CB11BC7D1}" type="datetimeFigureOut">
              <a:rPr lang="en-US" smtClean="0"/>
              <a:t>10/22/2015</a:t>
            </a:fld>
            <a:endParaRPr lang="en-US"/>
          </a:p>
        </p:txBody>
      </p:sp>
      <p:sp>
        <p:nvSpPr>
          <p:cNvPr id="5" name="Footer Placeholder 4"/>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2513BF02-2A02-48B6-BE01-B85B6688AC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numCol="1"/>
          <a:lstStyle/>
          <a:p>
            <a:r>
              <a:rPr kumimoji="0" lang="en-US" smtClean="0"/>
              <a:t>Click to edit Master title style</a:t>
            </a:r>
            <a:endParaRPr kumimoji="0" lang="en-US"/>
          </a:p>
        </p:txBody>
      </p:sp>
      <p:sp>
        <p:nvSpPr>
          <p:cNvPr id="27" name="Content Placeholder 26"/>
          <p:cNvSpPr>
            <a:spLocks noGrp="1"/>
          </p:cNvSpPr>
          <p:nvPr>
            <p:ph idx="1"/>
          </p:nvPr>
        </p:nvSpPr>
        <p:spPr/>
        <p:txBody>
          <a:bodyPr numCol="1"/>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numCol="1"/>
          <a:lstStyle/>
          <a:p>
            <a:fld id="{F43FB775-D2D5-4415-ACCB-C27CB11BC7D1}" type="datetimeFigureOut">
              <a:rPr lang="en-US" smtClean="0"/>
              <a:t>10/22/2015</a:t>
            </a:fld>
            <a:endParaRPr lang="en-US"/>
          </a:p>
        </p:txBody>
      </p:sp>
      <p:sp>
        <p:nvSpPr>
          <p:cNvPr id="19" name="Footer Placeholder 18"/>
          <p:cNvSpPr>
            <a:spLocks noGrp="1"/>
          </p:cNvSpPr>
          <p:nvPr>
            <p:ph type="ftr" sz="quarter" idx="11"/>
          </p:nvPr>
        </p:nvSpPr>
        <p:spPr>
          <a:xfrm>
            <a:off x="3581400" y="76200"/>
            <a:ext cx="2895600" cy="288925"/>
          </a:xfrm>
        </p:spPr>
        <p:txBody>
          <a:bodyPr numCol="1"/>
          <a:lstStyle/>
          <a:p>
            <a:endParaRPr lang="en-US"/>
          </a:p>
        </p:txBody>
      </p:sp>
      <p:sp>
        <p:nvSpPr>
          <p:cNvPr id="16" name="Slide Number Placeholder 15"/>
          <p:cNvSpPr>
            <a:spLocks noGrp="1"/>
          </p:cNvSpPr>
          <p:nvPr>
            <p:ph type="sldNum" sz="quarter" idx="12"/>
          </p:nvPr>
        </p:nvSpPr>
        <p:spPr>
          <a:xfrm>
            <a:off x="8229600" y="6473952"/>
            <a:ext cx="758952" cy="246888"/>
          </a:xfrm>
        </p:spPr>
        <p:txBody>
          <a:bodyPr numCol="1"/>
          <a:lstStyle/>
          <a:p>
            <a:fld id="{2513BF02-2A02-48B6-BE01-B85B6688AC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numCol="1"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numCol="1"/>
          <a:lstStyle/>
          <a:p>
            <a:fld id="{F43FB775-D2D5-4415-ACCB-C27CB11BC7D1}" type="datetimeFigureOut">
              <a:rPr lang="en-US" smtClean="0"/>
              <a:t>10/22/2015</a:t>
            </a:fld>
            <a:endParaRPr lang="en-US"/>
          </a:p>
        </p:txBody>
      </p:sp>
      <p:sp>
        <p:nvSpPr>
          <p:cNvPr id="11" name="Footer Placeholder 10"/>
          <p:cNvSpPr>
            <a:spLocks noGrp="1"/>
          </p:cNvSpPr>
          <p:nvPr>
            <p:ph type="ftr" sz="quarter" idx="11"/>
          </p:nvPr>
        </p:nvSpPr>
        <p:spPr/>
        <p:txBody>
          <a:bodyPr numCol="1"/>
          <a:lstStyle/>
          <a:p>
            <a:endParaRPr lang="en-US"/>
          </a:p>
        </p:txBody>
      </p:sp>
      <p:sp>
        <p:nvSpPr>
          <p:cNvPr id="16" name="Slide Number Placeholder 15"/>
          <p:cNvSpPr>
            <a:spLocks noGrp="1"/>
          </p:cNvSpPr>
          <p:nvPr>
            <p:ph type="sldNum" sz="quarter" idx="12"/>
          </p:nvPr>
        </p:nvSpPr>
        <p:spPr/>
        <p:txBody>
          <a:bodyPr numCol="1"/>
          <a:lstStyle/>
          <a:p>
            <a:fld id="{2513BF02-2A02-48B6-BE01-B85B6688AC54}" type="slidenum">
              <a:rPr lang="en-US" smtClean="0"/>
              <a:t>‹#›</a:t>
            </a:fld>
            <a:endParaRPr lang="en-US"/>
          </a:p>
        </p:txBody>
      </p:sp>
      <p:sp>
        <p:nvSpPr>
          <p:cNvPr id="8" name="Title 7"/>
          <p:cNvSpPr>
            <a:spLocks noGrp="1"/>
          </p:cNvSpPr>
          <p:nvPr>
            <p:ph type="title"/>
          </p:nvPr>
        </p:nvSpPr>
        <p:spPr>
          <a:xfrm>
            <a:off x="180475" y="2947085"/>
            <a:ext cx="8686800" cy="1184825"/>
          </a:xfrm>
        </p:spPr>
        <p:txBody>
          <a:bodyPr numCol="1"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numCol="1"/>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numCol="1"/>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numCol="1"/>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numCol="1"/>
          <a:lstStyle/>
          <a:p>
            <a:fld id="{F43FB775-D2D5-4415-ACCB-C27CB11BC7D1}" type="datetimeFigureOut">
              <a:rPr lang="en-US" smtClean="0"/>
              <a:t>10/22/2015</a:t>
            </a:fld>
            <a:endParaRPr lang="en-US"/>
          </a:p>
        </p:txBody>
      </p:sp>
      <p:sp>
        <p:nvSpPr>
          <p:cNvPr id="10" name="Footer Placeholder 9"/>
          <p:cNvSpPr>
            <a:spLocks noGrp="1"/>
          </p:cNvSpPr>
          <p:nvPr>
            <p:ph type="ftr" sz="quarter" idx="11"/>
          </p:nvPr>
        </p:nvSpPr>
        <p:spPr/>
        <p:txBody>
          <a:bodyPr numCol="1"/>
          <a:lstStyle/>
          <a:p>
            <a:endParaRPr lang="en-US"/>
          </a:p>
        </p:txBody>
      </p:sp>
      <p:sp>
        <p:nvSpPr>
          <p:cNvPr id="31" name="Slide Number Placeholder 30"/>
          <p:cNvSpPr>
            <a:spLocks noGrp="1"/>
          </p:cNvSpPr>
          <p:nvPr>
            <p:ph type="sldNum" sz="quarter" idx="12"/>
          </p:nvPr>
        </p:nvSpPr>
        <p:spPr/>
        <p:txBody>
          <a:bodyPr numCol="1"/>
          <a:lstStyle/>
          <a:p>
            <a:fld id="{2513BF02-2A02-48B6-BE01-B85B6688AC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numCol="1"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numCol="1"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numCol="1"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numCol="1"/>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numCol="1"/>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numCol="1"/>
          <a:lstStyle/>
          <a:p>
            <a:fld id="{F43FB775-D2D5-4415-ACCB-C27CB11BC7D1}" type="datetimeFigureOut">
              <a:rPr lang="en-US" smtClean="0"/>
              <a:t>10/22/2015</a:t>
            </a:fld>
            <a:endParaRPr lang="en-US"/>
          </a:p>
        </p:txBody>
      </p:sp>
      <p:sp>
        <p:nvSpPr>
          <p:cNvPr id="6" name="Footer Placeholder 5"/>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a:xfrm>
            <a:off x="8229600" y="6477000"/>
            <a:ext cx="762000" cy="246888"/>
          </a:xfrm>
        </p:spPr>
        <p:txBody>
          <a:bodyPr numCol="1"/>
          <a:lstStyle/>
          <a:p>
            <a:fld id="{2513BF02-2A02-48B6-BE01-B85B6688AC54}" type="slidenum">
              <a:rPr lang="en-US" smtClean="0"/>
              <a:t>‹#›</a:t>
            </a:fld>
            <a:endParaRPr lang="en-US"/>
          </a:p>
        </p:txBody>
      </p:sp>
      <p:sp>
        <p:nvSpPr>
          <p:cNvPr id="11" name="Straight Connector 10"/>
          <p:cNvSpPr>
            <a:spLocks noChangeShapeType="1"/>
          </p:cNvSpPr>
          <p:nvPr/>
        </p:nvSpPr>
        <p:spPr>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numCol="1"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numCol="1"/>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numCol="1"/>
          <a:lstStyle/>
          <a:p>
            <a:fld id="{F43FB775-D2D5-4415-ACCB-C27CB11BC7D1}" type="datetimeFigureOut">
              <a:rPr lang="en-US" smtClean="0"/>
              <a:t>10/22/2015</a:t>
            </a:fld>
            <a:endParaRPr lang="en-US"/>
          </a:p>
        </p:txBody>
      </p:sp>
      <p:sp>
        <p:nvSpPr>
          <p:cNvPr id="21" name="Footer Placeholder 20"/>
          <p:cNvSpPr>
            <a:spLocks noGrp="1"/>
          </p:cNvSpPr>
          <p:nvPr>
            <p:ph type="ftr" sz="quarter" idx="11"/>
          </p:nvPr>
        </p:nvSpPr>
        <p:spPr/>
        <p:txBody>
          <a:bodyPr numCol="1"/>
          <a:lstStyle/>
          <a:p>
            <a:endParaRPr lang="en-US"/>
          </a:p>
        </p:txBody>
      </p:sp>
      <p:sp>
        <p:nvSpPr>
          <p:cNvPr id="6" name="Slide Number Placeholder 5"/>
          <p:cNvSpPr>
            <a:spLocks noGrp="1"/>
          </p:cNvSpPr>
          <p:nvPr>
            <p:ph type="sldNum" sz="quarter" idx="12"/>
          </p:nvPr>
        </p:nvSpPr>
        <p:spPr/>
        <p:txBody>
          <a:bodyPr numCol="1"/>
          <a:lstStyle/>
          <a:p>
            <a:fld id="{2513BF02-2A02-48B6-BE01-B85B6688AC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numCol="1"/>
          <a:lstStyle/>
          <a:p>
            <a:fld id="{F43FB775-D2D5-4415-ACCB-C27CB11BC7D1}" type="datetimeFigureOut">
              <a:rPr lang="en-US" smtClean="0"/>
              <a:t>10/22/2015</a:t>
            </a:fld>
            <a:endParaRPr lang="en-US"/>
          </a:p>
        </p:txBody>
      </p:sp>
      <p:sp>
        <p:nvSpPr>
          <p:cNvPr id="24" name="Footer Placeholder 23"/>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2513BF02-2A02-48B6-BE01-B85B6688AC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12" name="Title 11"/>
          <p:cNvSpPr>
            <a:spLocks noGrp="1"/>
          </p:cNvSpPr>
          <p:nvPr>
            <p:ph type="title"/>
          </p:nvPr>
        </p:nvSpPr>
        <p:spPr>
          <a:xfrm>
            <a:off x="457200" y="5486400"/>
            <a:ext cx="8458200" cy="520700"/>
          </a:xfrm>
        </p:spPr>
        <p:txBody>
          <a:bodyPr numCol="1"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numCol="1"/>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numCol="1"/>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numCol="1"/>
          <a:lstStyle/>
          <a:p>
            <a:fld id="{F43FB775-D2D5-4415-ACCB-C27CB11BC7D1}" type="datetimeFigureOut">
              <a:rPr lang="en-US" smtClean="0"/>
              <a:t>10/22/2015</a:t>
            </a:fld>
            <a:endParaRPr lang="en-US"/>
          </a:p>
        </p:txBody>
      </p:sp>
      <p:sp>
        <p:nvSpPr>
          <p:cNvPr id="29" name="Footer Placeholder 28"/>
          <p:cNvSpPr>
            <a:spLocks noGrp="1"/>
          </p:cNvSpPr>
          <p:nvPr>
            <p:ph type="ftr" sz="quarter" idx="11"/>
          </p:nvPr>
        </p:nvSpPr>
        <p:spPr/>
        <p:txBody>
          <a:bodyPr numCol="1"/>
          <a:lstStyle/>
          <a:p>
            <a:endParaRPr lang="en-US"/>
          </a:p>
        </p:txBody>
      </p:sp>
      <p:sp>
        <p:nvSpPr>
          <p:cNvPr id="7" name="Slide Number Placeholder 6"/>
          <p:cNvSpPr>
            <a:spLocks noGrp="1"/>
          </p:cNvSpPr>
          <p:nvPr>
            <p:ph type="sldNum" sz="quarter" idx="12"/>
          </p:nvPr>
        </p:nvSpPr>
        <p:spPr/>
        <p:txBody>
          <a:bodyPr numCol="1"/>
          <a:lstStyle/>
          <a:p>
            <a:fld id="{2513BF02-2A02-48B6-BE01-B85B6688AC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numCol="1"/>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numCol="1"/>
          <a:lstStyle/>
          <a:p>
            <a:fld id="{F43FB775-D2D5-4415-ACCB-C27CB11BC7D1}" type="datetimeFigureOut">
              <a:rPr lang="en-US" smtClean="0"/>
              <a:t>10/22/2015</a:t>
            </a:fld>
            <a:endParaRPr lang="en-US"/>
          </a:p>
        </p:txBody>
      </p:sp>
      <p:sp>
        <p:nvSpPr>
          <p:cNvPr id="5" name="Footer Placeholder 4"/>
          <p:cNvSpPr>
            <a:spLocks noGrp="1"/>
          </p:cNvSpPr>
          <p:nvPr>
            <p:ph type="ftr" sz="quarter" idx="11"/>
          </p:nvPr>
        </p:nvSpPr>
        <p:spPr/>
        <p:txBody>
          <a:bodyPr numCol="1"/>
          <a:lstStyle/>
          <a:p>
            <a:endParaRPr lang="en-US"/>
          </a:p>
        </p:txBody>
      </p:sp>
      <p:sp>
        <p:nvSpPr>
          <p:cNvPr id="31" name="Slide Number Placeholder 30"/>
          <p:cNvSpPr>
            <a:spLocks noGrp="1"/>
          </p:cNvSpPr>
          <p:nvPr>
            <p:ph type="sldNum" sz="quarter" idx="12"/>
          </p:nvPr>
        </p:nvSpPr>
        <p:spPr/>
        <p:txBody>
          <a:bodyPr numCol="1"/>
          <a:lstStyle/>
          <a:p>
            <a:fld id="{2513BF02-2A02-48B6-BE01-B85B6688AC54}" type="slidenum">
              <a:rPr lang="en-US" smtClean="0"/>
              <a:t>‹#›</a:t>
            </a:fld>
            <a:endParaRPr lang="en-US"/>
          </a:p>
        </p:txBody>
      </p:sp>
      <p:sp>
        <p:nvSpPr>
          <p:cNvPr id="17" name="Title 16"/>
          <p:cNvSpPr>
            <a:spLocks noGrp="1"/>
          </p:cNvSpPr>
          <p:nvPr>
            <p:ph type="title"/>
          </p:nvPr>
        </p:nvSpPr>
        <p:spPr>
          <a:xfrm>
            <a:off x="381000" y="4993760"/>
            <a:ext cx="5867400" cy="522288"/>
          </a:xfrm>
        </p:spPr>
        <p:txBody>
          <a:bodyPr numCol="1"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numCol="1"/>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numCol="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numCol="1"/>
          <a:lstStyle>
            <a:lvl1pPr algn="l" eaLnBrk="1" latinLnBrk="0" hangingPunct="1">
              <a:defRPr kumimoji="0" sz="1200">
                <a:solidFill>
                  <a:schemeClr val="accent1">
                    <a:shade val="75000"/>
                  </a:schemeClr>
                </a:solidFill>
              </a:defRPr>
            </a:lvl1pPr>
          </a:lstStyle>
          <a:p>
            <a:fld id="{F43FB775-D2D5-4415-ACCB-C27CB11BC7D1}" type="datetimeFigureOut">
              <a:rPr lang="en-US" smtClean="0"/>
              <a:t>10/22/2015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numCol="1"/>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numCol="1"/>
          <a:lstStyle>
            <a:lvl1pPr algn="r" eaLnBrk="1" latinLnBrk="0" hangingPunct="1">
              <a:defRPr kumimoji="0" sz="1200">
                <a:solidFill>
                  <a:schemeClr val="accent1">
                    <a:shade val="75000"/>
                  </a:schemeClr>
                </a:solidFill>
              </a:defRPr>
            </a:lvl1pPr>
          </a:lstStyle>
          <a:p>
            <a:fld id="{2513BF02-2A02-48B6-BE01-B85B6688AC54}"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numCol="1"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numCol="1" anchor="t" compatLnSpc="1"/>
          <a:lstStyle/>
          <a:p>
            <a:endParaRPr kumimoji="0" lang="en-US"/>
          </a:p>
        </p:txBody>
      </p:sp>
      <p:sp>
        <p:nvSpPr>
          <p:cNvPr id="12" name="Straight Connector 11"/>
          <p:cNvSpPr>
            <a:spLocks noChangeShapeType="1"/>
          </p:cNvSpPr>
          <p:nvPr/>
        </p:nvSpPr>
        <p:spPr>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numCol="1"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endParaRPr lang="en-US"/>
          </a:p>
        </p:txBody>
      </p:sp>
      <p:sp>
        <p:nvSpPr>
          <p:cNvPr id="3" name="Subtitle 2"/>
          <p:cNvSpPr>
            <a:spLocks noGrp="1"/>
          </p:cNvSpPr>
          <p:nvPr>
            <p:ph type="subTitle" idx="1"/>
          </p:nvPr>
        </p:nvSpPr>
        <p:spPr/>
        <p:txBody>
          <a:bodyPr numCol="1"/>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9236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What is the mind?</a:t>
            </a:r>
            <a:endParaRPr lang="en-US" dirty="0"/>
          </a:p>
        </p:txBody>
      </p:sp>
      <p:sp>
        <p:nvSpPr>
          <p:cNvPr id="3" name="Content Placeholder 2"/>
          <p:cNvSpPr>
            <a:spLocks noGrp="1"/>
          </p:cNvSpPr>
          <p:nvPr>
            <p:ph idx="1"/>
          </p:nvPr>
        </p:nvSpPr>
        <p:spPr/>
        <p:txBody>
          <a:bodyPr numCol="1">
            <a:normAutofit fontScale="25000" lnSpcReduction="20000"/>
          </a:bodyPr>
          <a:lstStyle/>
          <a:p>
            <a:pPr marL="0" indent="0">
              <a:buNone/>
            </a:pPr>
            <a:r>
              <a:rPr lang="en-US" sz="8600" b="1" u="sng" dirty="0" smtClean="0">
                <a:effectLst>
                  <a:outerShdw blurRad="38100" dist="38100" dir="2700000" algn="tl">
                    <a:srgbClr val="000000">
                      <a:alpha val="43137"/>
                    </a:srgbClr>
                  </a:outerShdw>
                </a:effectLst>
              </a:rPr>
              <a:t>MIND</a:t>
            </a:r>
            <a:endParaRPr lang="en-US" sz="8600" b="1" u="sng" dirty="0">
              <a:effectLst>
                <a:outerShdw blurRad="38100" dist="38100" dir="2700000" algn="tl">
                  <a:srgbClr val="000000">
                    <a:alpha val="43137"/>
                  </a:srgbClr>
                </a:outerShdw>
              </a:effectLst>
            </a:endParaRPr>
          </a:p>
          <a:p>
            <a:pPr marL="0" indent="0">
              <a:buNone/>
            </a:pPr>
            <a:r>
              <a:rPr lang="en-US" sz="8600" dirty="0"/>
              <a:t>noun  </a:t>
            </a:r>
          </a:p>
          <a:p>
            <a:pPr marL="0" indent="0">
              <a:buNone/>
            </a:pPr>
            <a:endParaRPr lang="en-US" sz="8600" dirty="0"/>
          </a:p>
          <a:p>
            <a:pPr marL="0" indent="0">
              <a:buNone/>
            </a:pPr>
            <a:r>
              <a:rPr lang="en-US" sz="8600" dirty="0"/>
              <a:t>1. </a:t>
            </a:r>
            <a:r>
              <a:rPr lang="en-US" sz="8600" dirty="0" smtClean="0"/>
              <a:t>the </a:t>
            </a:r>
            <a:r>
              <a:rPr lang="en-US" sz="8600" dirty="0"/>
              <a:t>element of a person that enables them to be aware of the world and their experiences, to think, and to feel; </a:t>
            </a:r>
            <a:r>
              <a:rPr lang="en-US" sz="8600" b="1" i="1" u="sng" dirty="0">
                <a:effectLst>
                  <a:outerShdw blurRad="38100" dist="38100" dir="2700000" algn="tl">
                    <a:srgbClr val="000000">
                      <a:alpha val="43137"/>
                    </a:srgbClr>
                  </a:outerShdw>
                </a:effectLst>
              </a:rPr>
              <a:t>the faculty of consciousness and </a:t>
            </a:r>
            <a:r>
              <a:rPr lang="en-US" sz="8600" b="1" i="1" u="sng" dirty="0" smtClean="0">
                <a:effectLst>
                  <a:outerShdw blurRad="38100" dist="38100" dir="2700000" algn="tl">
                    <a:srgbClr val="000000">
                      <a:alpha val="43137"/>
                    </a:srgbClr>
                  </a:outerShdw>
                </a:effectLst>
              </a:rPr>
              <a:t>thought:</a:t>
            </a:r>
            <a:endParaRPr lang="en-US" sz="8600" b="1" i="1" u="sng" dirty="0">
              <a:effectLst>
                <a:outerShdw blurRad="38100" dist="38100" dir="2700000" algn="tl">
                  <a:srgbClr val="000000">
                    <a:alpha val="43137"/>
                  </a:srgbClr>
                </a:outerShdw>
              </a:effectLst>
            </a:endParaRPr>
          </a:p>
          <a:p>
            <a:pPr marL="0" indent="0">
              <a:buNone/>
            </a:pPr>
            <a:endParaRPr lang="en-US" sz="8600" dirty="0"/>
          </a:p>
          <a:p>
            <a:pPr marL="0" indent="0">
              <a:buNone/>
            </a:pPr>
            <a:r>
              <a:rPr lang="en-US" sz="8600" dirty="0"/>
              <a:t>"</a:t>
            </a:r>
            <a:r>
              <a:rPr lang="en-US" sz="8600" b="1" i="1" dirty="0"/>
              <a:t>as the thoughts ran through his mind, he came to a </a:t>
            </a:r>
            <a:r>
              <a:rPr lang="en-US" sz="8600" b="1" i="1" dirty="0" smtClean="0"/>
              <a:t>conclusion</a:t>
            </a:r>
            <a:r>
              <a:rPr lang="en-US" sz="8600" dirty="0" smtClean="0"/>
              <a:t>“</a:t>
            </a:r>
          </a:p>
          <a:p>
            <a:pPr marL="0" indent="0">
              <a:buNone/>
            </a:pPr>
            <a:endParaRPr lang="en-US" sz="8600" dirty="0"/>
          </a:p>
          <a:p>
            <a:pPr marL="0" indent="0">
              <a:buNone/>
            </a:pPr>
            <a:r>
              <a:rPr lang="en-US" sz="8600" dirty="0"/>
              <a:t>synonyms: </a:t>
            </a:r>
          </a:p>
          <a:p>
            <a:pPr marL="0" indent="0">
              <a:buNone/>
            </a:pPr>
            <a:r>
              <a:rPr lang="en-US" sz="8600" dirty="0"/>
              <a:t>brain, intelligence, intellect, intellectual capabilities, brains, brainpower, wits, understanding, reasoning, judgment, sense, head, gray matter, brain cells, smarts, sanity, mental faculties, senses, wits, reason, reasoning, judgment, marbles</a:t>
            </a:r>
          </a:p>
          <a:p>
            <a:pPr marL="0" indent="0">
              <a:buNone/>
            </a:pPr>
            <a:endParaRPr lang="en-US" sz="6400" dirty="0"/>
          </a:p>
          <a:p>
            <a:pPr marL="0" indent="0">
              <a:buNone/>
            </a:pPr>
            <a:endParaRPr lang="en-US" dirty="0"/>
          </a:p>
        </p:txBody>
      </p:sp>
    </p:spTree>
    <p:extLst>
      <p:ext uri="{BB962C8B-B14F-4D97-AF65-F5344CB8AC3E}">
        <p14:creationId xmlns:p14="http://schemas.microsoft.com/office/powerpoint/2010/main" val="1001891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SO In Our study….</a:t>
            </a:r>
            <a:endParaRPr lang="en-US" dirty="0"/>
          </a:p>
        </p:txBody>
      </p:sp>
      <p:sp>
        <p:nvSpPr>
          <p:cNvPr id="3" name="Content Placeholder 2"/>
          <p:cNvSpPr>
            <a:spLocks noGrp="1"/>
          </p:cNvSpPr>
          <p:nvPr>
            <p:ph idx="1"/>
          </p:nvPr>
        </p:nvSpPr>
        <p:spPr/>
        <p:txBody>
          <a:bodyPr numCol="1"/>
          <a:lstStyle/>
          <a:p>
            <a:pPr marL="0" indent="0">
              <a:buNone/>
            </a:pPr>
            <a:r>
              <a:rPr lang="en-US" dirty="0" smtClean="0"/>
              <a:t>We are </a:t>
            </a:r>
            <a:r>
              <a:rPr lang="en-US" b="1" u="sng" dirty="0" smtClean="0">
                <a:effectLst>
                  <a:outerShdw blurRad="38100" dist="38100" dir="2700000" algn="tl">
                    <a:srgbClr val="000000">
                      <a:alpha val="43137"/>
                    </a:srgbClr>
                  </a:outerShdw>
                </a:effectLst>
              </a:rPr>
              <a:t>NOT</a:t>
            </a:r>
            <a:r>
              <a:rPr lang="en-US" dirty="0" smtClean="0"/>
              <a:t> focusing on bio-chemical restructuring of the brain, but in a practical way, leaping forward in our understanding of principles that should have taken root a while back</a:t>
            </a:r>
            <a:endParaRPr lang="en-US" dirty="0"/>
          </a:p>
        </p:txBody>
      </p:sp>
    </p:spTree>
    <p:extLst>
      <p:ext uri="{BB962C8B-B14F-4D97-AF65-F5344CB8AC3E}">
        <p14:creationId xmlns:p14="http://schemas.microsoft.com/office/powerpoint/2010/main" val="2317132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Principle Number 1</a:t>
            </a:r>
            <a:endParaRPr lang="en-US" dirty="0"/>
          </a:p>
        </p:txBody>
      </p:sp>
      <p:sp>
        <p:nvSpPr>
          <p:cNvPr id="3" name="Content Placeholder 2"/>
          <p:cNvSpPr>
            <a:spLocks noGrp="1"/>
          </p:cNvSpPr>
          <p:nvPr>
            <p:ph idx="1"/>
          </p:nvPr>
        </p:nvSpPr>
        <p:spPr/>
        <p:txBody>
          <a:bodyPr numCol="1"/>
          <a:lstStyle/>
          <a:p>
            <a:pPr marL="0" indent="0">
              <a:buNone/>
            </a:pPr>
            <a:r>
              <a:rPr lang="en-US" dirty="0" smtClean="0"/>
              <a:t>Positive Thinking/Speaking: </a:t>
            </a:r>
            <a:endParaRPr lang="en-US" dirty="0"/>
          </a:p>
          <a:p>
            <a:pPr marL="0" indent="0">
              <a:buNone/>
            </a:pPr>
            <a:r>
              <a:rPr lang="en-US" b="1" i="1" dirty="0" smtClean="0"/>
              <a:t>“</a:t>
            </a:r>
            <a:r>
              <a:rPr lang="en-US" b="1" i="1" u="sng" dirty="0" smtClean="0"/>
              <a:t>Cultivate the habit </a:t>
            </a:r>
            <a:r>
              <a:rPr lang="en-US" b="1" i="1" dirty="0" smtClean="0"/>
              <a:t>of speaking well of others. </a:t>
            </a:r>
            <a:r>
              <a:rPr lang="en-US" b="1" i="1" u="sng" dirty="0" smtClean="0"/>
              <a:t>Dwell upon the good qualities of those with whom you associate </a:t>
            </a:r>
            <a:r>
              <a:rPr lang="en-US" b="1" i="1" dirty="0" smtClean="0"/>
              <a:t>and see as little as possible of their errors and failings.” </a:t>
            </a:r>
          </a:p>
          <a:p>
            <a:pPr marL="0" indent="0">
              <a:buNone/>
            </a:pPr>
            <a:r>
              <a:rPr lang="en-US" b="1" i="1" dirty="0" smtClean="0"/>
              <a:t>     (</a:t>
            </a:r>
            <a:r>
              <a:rPr lang="en-US" b="1" i="1" u="sng" dirty="0" smtClean="0">
                <a:effectLst>
                  <a:outerShdw blurRad="38100" dist="38100" dir="2700000" algn="tl">
                    <a:srgbClr val="000000">
                      <a:alpha val="43137"/>
                    </a:srgbClr>
                  </a:outerShdw>
                </a:effectLst>
              </a:rPr>
              <a:t>Ministry </a:t>
            </a:r>
            <a:r>
              <a:rPr lang="en-US" b="1" i="1" u="sng" dirty="0">
                <a:effectLst>
                  <a:outerShdw blurRad="38100" dist="38100" dir="2700000" algn="tl">
                    <a:srgbClr val="000000">
                      <a:alpha val="43137"/>
                    </a:srgbClr>
                  </a:outerShdw>
                </a:effectLst>
              </a:rPr>
              <a:t>and Healing, 491</a:t>
            </a:r>
            <a:r>
              <a:rPr lang="en-US" b="1" i="1" dirty="0"/>
              <a:t>) </a:t>
            </a:r>
            <a:endParaRPr lang="en-US" dirty="0"/>
          </a:p>
        </p:txBody>
      </p:sp>
    </p:spTree>
    <p:extLst>
      <p:ext uri="{BB962C8B-B14F-4D97-AF65-F5344CB8AC3E}">
        <p14:creationId xmlns:p14="http://schemas.microsoft.com/office/powerpoint/2010/main" val="184872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dirty="0"/>
          </a:p>
        </p:txBody>
      </p:sp>
      <p:sp>
        <p:nvSpPr>
          <p:cNvPr id="3" name="Content Placeholder 2"/>
          <p:cNvSpPr>
            <a:spLocks noGrp="1"/>
          </p:cNvSpPr>
          <p:nvPr>
            <p:ph idx="1"/>
          </p:nvPr>
        </p:nvSpPr>
        <p:spPr/>
        <p:txBody>
          <a:bodyPr numCol="1">
            <a:normAutofit/>
          </a:bodyPr>
          <a:lstStyle/>
          <a:p>
            <a:pPr marL="0" indent="0">
              <a:buNone/>
            </a:pPr>
            <a:r>
              <a:rPr lang="en-US" sz="4800" b="1" u="sng" dirty="0" smtClean="0">
                <a:effectLst>
                  <a:outerShdw blurRad="38100" dist="38100" dir="2700000" algn="tl">
                    <a:srgbClr val="000000">
                      <a:alpha val="43137"/>
                    </a:srgbClr>
                  </a:outerShdw>
                </a:effectLst>
              </a:rPr>
              <a:t>How Does One Cultivate A Habit?</a:t>
            </a:r>
            <a:endParaRPr lang="en-US" sz="48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39109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Principle Number 2</a:t>
            </a:r>
            <a:endParaRPr lang="en-US" dirty="0"/>
          </a:p>
        </p:txBody>
      </p:sp>
      <p:sp>
        <p:nvSpPr>
          <p:cNvPr id="3" name="Content Placeholder 2"/>
          <p:cNvSpPr>
            <a:spLocks noGrp="1"/>
          </p:cNvSpPr>
          <p:nvPr>
            <p:ph idx="1"/>
          </p:nvPr>
        </p:nvSpPr>
        <p:spPr/>
        <p:txBody>
          <a:bodyPr numCol="1"/>
          <a:lstStyle/>
          <a:p>
            <a:pPr marL="0" indent="0">
              <a:buNone/>
            </a:pPr>
            <a:r>
              <a:rPr lang="en-US" dirty="0" smtClean="0"/>
              <a:t>Garbage Dump:</a:t>
            </a:r>
          </a:p>
          <a:p>
            <a:pPr marL="0" indent="0">
              <a:buNone/>
            </a:pPr>
            <a:r>
              <a:rPr lang="en-US" sz="5400" dirty="0"/>
              <a:t>And they that are Christ's have crucified the flesh with the affections and lusts. </a:t>
            </a:r>
          </a:p>
          <a:p>
            <a:pPr marL="0" indent="0">
              <a:buNone/>
            </a:pPr>
            <a:r>
              <a:rPr lang="en-US" sz="5400" dirty="0" smtClean="0"/>
              <a:t>---Gal.5:24</a:t>
            </a:r>
            <a:endParaRPr lang="en-US" sz="5400" dirty="0"/>
          </a:p>
        </p:txBody>
      </p:sp>
    </p:spTree>
    <p:extLst>
      <p:ext uri="{BB962C8B-B14F-4D97-AF65-F5344CB8AC3E}">
        <p14:creationId xmlns:p14="http://schemas.microsoft.com/office/powerpoint/2010/main" val="1494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Basics</a:t>
            </a:r>
            <a:endParaRPr lang="en-US" dirty="0"/>
          </a:p>
        </p:txBody>
      </p:sp>
      <p:sp>
        <p:nvSpPr>
          <p:cNvPr id="3" name="Content Placeholder 2"/>
          <p:cNvSpPr>
            <a:spLocks noGrp="1"/>
          </p:cNvSpPr>
          <p:nvPr>
            <p:ph idx="1"/>
          </p:nvPr>
        </p:nvSpPr>
        <p:spPr/>
        <p:txBody>
          <a:bodyPr numCol="1"/>
          <a:lstStyle/>
          <a:p>
            <a:pPr marL="514350" indent="-514350">
              <a:buFont typeface="+mj-lt"/>
              <a:buAutoNum type="arabicPeriod"/>
            </a:pPr>
            <a:r>
              <a:rPr lang="en-US" sz="3600" dirty="0" smtClean="0"/>
              <a:t>Do NOT </a:t>
            </a:r>
            <a:r>
              <a:rPr lang="en-US" sz="3600" b="1" i="1" u="sng" dirty="0" smtClean="0">
                <a:effectLst>
                  <a:outerShdw blurRad="38100" dist="38100" dir="2700000" algn="tl">
                    <a:srgbClr val="000000">
                      <a:alpha val="43137"/>
                    </a:srgbClr>
                  </a:outerShdw>
                </a:effectLst>
              </a:rPr>
              <a:t>Listen</a:t>
            </a:r>
            <a:r>
              <a:rPr lang="en-US" sz="3600" dirty="0" smtClean="0"/>
              <a:t> </a:t>
            </a:r>
            <a:r>
              <a:rPr lang="en-US" sz="3600" b="1" u="sng" dirty="0" smtClean="0">
                <a:effectLst>
                  <a:outerShdw blurRad="38100" dist="38100" dir="2700000" algn="tl">
                    <a:srgbClr val="000000">
                      <a:alpha val="43137"/>
                    </a:srgbClr>
                  </a:outerShdw>
                </a:effectLst>
              </a:rPr>
              <a:t>To Negative Things</a:t>
            </a:r>
            <a:r>
              <a:rPr lang="en-US" sz="3600" dirty="0" smtClean="0"/>
              <a:t>: Psalms 1:1</a:t>
            </a:r>
          </a:p>
          <a:p>
            <a:pPr marL="514350" indent="-514350">
              <a:buFont typeface="+mj-lt"/>
              <a:buAutoNum type="arabicPeriod"/>
            </a:pPr>
            <a:r>
              <a:rPr lang="en-US" sz="3600" dirty="0" smtClean="0"/>
              <a:t>Do </a:t>
            </a:r>
            <a:r>
              <a:rPr lang="en-US" sz="3600" b="1" u="sng" dirty="0" smtClean="0">
                <a:effectLst>
                  <a:outerShdw blurRad="38100" dist="38100" dir="2700000" algn="tl">
                    <a:srgbClr val="000000">
                      <a:alpha val="43137"/>
                    </a:srgbClr>
                  </a:outerShdw>
                </a:effectLst>
              </a:rPr>
              <a:t>Not Watch Negative Things</a:t>
            </a:r>
            <a:r>
              <a:rPr lang="en-US" sz="3600" dirty="0" smtClean="0"/>
              <a:t>: Psalms 103:1</a:t>
            </a:r>
          </a:p>
          <a:p>
            <a:pPr marL="514350" indent="-514350">
              <a:buFont typeface="+mj-lt"/>
              <a:buAutoNum type="arabicPeriod"/>
            </a:pPr>
            <a:r>
              <a:rPr lang="en-US" sz="3600" dirty="0" smtClean="0"/>
              <a:t>Be Careful </a:t>
            </a:r>
            <a:r>
              <a:rPr lang="en-US" sz="3600" b="1" i="1" u="sng" dirty="0" smtClean="0">
                <a:effectLst>
                  <a:outerShdw blurRad="38100" dist="38100" dir="2700000" algn="tl">
                    <a:srgbClr val="000000">
                      <a:alpha val="43137"/>
                    </a:srgbClr>
                  </a:outerShdw>
                </a:effectLst>
              </a:rPr>
              <a:t>What Is Allowed To Swirl Around In Your Mind</a:t>
            </a:r>
            <a:r>
              <a:rPr lang="en-US" sz="3600" dirty="0" smtClean="0"/>
              <a:t>: Philippians 4:8</a:t>
            </a:r>
          </a:p>
          <a:p>
            <a:pPr marL="514350" indent="-514350">
              <a:buFont typeface="+mj-lt"/>
              <a:buAutoNum type="arabicPeriod"/>
            </a:pPr>
            <a:endParaRPr lang="en-US" dirty="0"/>
          </a:p>
        </p:txBody>
      </p:sp>
    </p:spTree>
    <p:extLst>
      <p:ext uri="{BB962C8B-B14F-4D97-AF65-F5344CB8AC3E}">
        <p14:creationId xmlns:p14="http://schemas.microsoft.com/office/powerpoint/2010/main" val="1150762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Principle Number 3</a:t>
            </a:r>
            <a:endParaRPr lang="en-US" dirty="0"/>
          </a:p>
        </p:txBody>
      </p:sp>
      <p:sp>
        <p:nvSpPr>
          <p:cNvPr id="3" name="Content Placeholder 2"/>
          <p:cNvSpPr>
            <a:spLocks noGrp="1"/>
          </p:cNvSpPr>
          <p:nvPr>
            <p:ph idx="1"/>
          </p:nvPr>
        </p:nvSpPr>
        <p:spPr/>
        <p:txBody>
          <a:bodyPr numCol="1"/>
          <a:lstStyle/>
          <a:p>
            <a:pPr marL="0" indent="0">
              <a:buNone/>
            </a:pPr>
            <a:r>
              <a:rPr lang="en-US" b="1" dirty="0" smtClean="0"/>
              <a:t>Mind-Set</a:t>
            </a:r>
          </a:p>
          <a:p>
            <a:pPr marL="0" indent="0">
              <a:buNone/>
            </a:pPr>
            <a:r>
              <a:rPr lang="en-US" dirty="0"/>
              <a:t>Set your affection on things above, not on things on the earth</a:t>
            </a:r>
            <a:r>
              <a:rPr lang="en-US" dirty="0" smtClean="0"/>
              <a:t>. Col.3:2</a:t>
            </a:r>
          </a:p>
          <a:p>
            <a:pPr marL="0" indent="0">
              <a:buNone/>
            </a:pPr>
            <a:endParaRPr lang="en-US" dirty="0"/>
          </a:p>
          <a:p>
            <a:pPr marL="0" indent="0">
              <a:buNone/>
            </a:pPr>
            <a:r>
              <a:rPr lang="en-US" b="1" u="sng" dirty="0" smtClean="0">
                <a:effectLst>
                  <a:outerShdw blurRad="38100" dist="38100" dir="2700000" algn="tl">
                    <a:srgbClr val="000000">
                      <a:alpha val="43137"/>
                    </a:srgbClr>
                  </a:outerShdw>
                </a:effectLst>
              </a:rPr>
              <a:t>Note</a:t>
            </a:r>
            <a:r>
              <a:rPr lang="en-US" dirty="0" smtClean="0"/>
              <a:t>: This is perhaps most notably emphasized in the following quotes:</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23285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Law Of The Mind</a:t>
            </a:r>
            <a:endParaRPr lang="en-US" dirty="0"/>
          </a:p>
        </p:txBody>
      </p:sp>
      <p:sp>
        <p:nvSpPr>
          <p:cNvPr id="3" name="Content Placeholder 2"/>
          <p:cNvSpPr>
            <a:spLocks noGrp="1"/>
          </p:cNvSpPr>
          <p:nvPr>
            <p:ph idx="1"/>
          </p:nvPr>
        </p:nvSpPr>
        <p:spPr/>
        <p:txBody>
          <a:bodyPr numCol="1">
            <a:normAutofit fontScale="70000" lnSpcReduction="20000"/>
          </a:bodyPr>
          <a:lstStyle/>
          <a:p>
            <a:pPr marL="0" indent="0">
              <a:buNone/>
            </a:pPr>
            <a:r>
              <a:rPr lang="en-US" dirty="0" smtClean="0"/>
              <a:t> </a:t>
            </a:r>
            <a:r>
              <a:rPr lang="en-US" dirty="0"/>
              <a:t>It is a law of the human mind </a:t>
            </a:r>
            <a:r>
              <a:rPr lang="en-US" b="1" u="sng" dirty="0">
                <a:effectLst>
                  <a:outerShdw blurRad="38100" dist="38100" dir="2700000" algn="tl">
                    <a:srgbClr val="000000">
                      <a:alpha val="43137"/>
                    </a:srgbClr>
                  </a:outerShdw>
                </a:effectLst>
              </a:rPr>
              <a:t>that </a:t>
            </a:r>
            <a:r>
              <a:rPr lang="en-US" b="1" u="sng" dirty="0" smtClean="0">
                <a:effectLst>
                  <a:outerShdw blurRad="38100" dist="38100" dir="2700000" algn="tl">
                    <a:srgbClr val="000000">
                      <a:alpha val="43137"/>
                    </a:srgbClr>
                  </a:outerShdw>
                </a:effectLst>
              </a:rPr>
              <a:t>by beholding </a:t>
            </a:r>
            <a:r>
              <a:rPr lang="en-US" b="1" u="sng" dirty="0">
                <a:effectLst>
                  <a:outerShdw blurRad="38100" dist="38100" dir="2700000" algn="tl">
                    <a:srgbClr val="000000">
                      <a:alpha val="43137"/>
                    </a:srgbClr>
                  </a:outerShdw>
                </a:effectLst>
              </a:rPr>
              <a:t>we become changed</a:t>
            </a:r>
            <a:r>
              <a:rPr lang="en-US" dirty="0"/>
              <a:t>. Man will rise no higher than his conceptions of truth, purity, or holiness </a:t>
            </a:r>
            <a:r>
              <a:rPr lang="en-US" dirty="0" smtClean="0"/>
              <a:t>(</a:t>
            </a:r>
            <a:r>
              <a:rPr lang="en-US" dirty="0"/>
              <a:t>PP 91). </a:t>
            </a:r>
            <a:endParaRPr lang="en-US" dirty="0" smtClean="0"/>
          </a:p>
          <a:p>
            <a:pPr marL="0" indent="0">
              <a:buNone/>
            </a:pPr>
            <a:r>
              <a:rPr lang="en-US" dirty="0" smtClean="0"/>
              <a:t>It </a:t>
            </a:r>
            <a:r>
              <a:rPr lang="en-US" dirty="0"/>
              <a:t>is a law of the mind that</a:t>
            </a:r>
            <a:r>
              <a:rPr lang="en-US" b="1" u="sng" dirty="0">
                <a:effectLst>
                  <a:outerShdw blurRad="38100" dist="38100" dir="2700000" algn="tl">
                    <a:srgbClr val="000000">
                      <a:alpha val="43137"/>
                    </a:srgbClr>
                  </a:outerShdw>
                </a:effectLst>
              </a:rPr>
              <a:t> it gradually adapts itself to the subjects upon which it is trained </a:t>
            </a:r>
            <a:r>
              <a:rPr lang="en-US" b="1" u="sng" dirty="0" smtClean="0">
                <a:effectLst>
                  <a:outerShdw blurRad="38100" dist="38100" dir="2700000" algn="tl">
                    <a:srgbClr val="000000">
                      <a:alpha val="43137"/>
                    </a:srgbClr>
                  </a:outerShdw>
                </a:effectLst>
              </a:rPr>
              <a:t>to dwell</a:t>
            </a:r>
            <a:r>
              <a:rPr lang="en-US" dirty="0"/>
              <a:t>. . . . If never required to grapple with difficult problems, it will after a time almost lose the </a:t>
            </a:r>
            <a:r>
              <a:rPr lang="en-US" dirty="0" smtClean="0"/>
              <a:t>powers of </a:t>
            </a:r>
            <a:r>
              <a:rPr lang="en-US" dirty="0"/>
              <a:t>growth  (PP 596</a:t>
            </a:r>
            <a:r>
              <a:rPr lang="en-US" dirty="0" smtClean="0"/>
              <a:t>).</a:t>
            </a:r>
          </a:p>
          <a:p>
            <a:pPr marL="0" indent="0">
              <a:buNone/>
            </a:pPr>
            <a:endParaRPr lang="en-US" dirty="0" smtClean="0"/>
          </a:p>
          <a:p>
            <a:pPr marL="0" indent="0">
              <a:buNone/>
            </a:pPr>
            <a:r>
              <a:rPr lang="en-US" dirty="0" smtClean="0"/>
              <a:t> </a:t>
            </a:r>
            <a:r>
              <a:rPr lang="en-US" dirty="0"/>
              <a:t>It is a law of the mind that </a:t>
            </a:r>
            <a:r>
              <a:rPr lang="en-US" b="1" dirty="0">
                <a:effectLst>
                  <a:outerShdw blurRad="38100" dist="38100" dir="2700000" algn="tl">
                    <a:srgbClr val="000000">
                      <a:alpha val="43137"/>
                    </a:srgbClr>
                  </a:outerShdw>
                </a:effectLst>
              </a:rPr>
              <a:t>the mind narrow or expands to dimensions of </a:t>
            </a:r>
            <a:r>
              <a:rPr lang="en-US" b="1" dirty="0" smtClean="0">
                <a:effectLst>
                  <a:outerShdw blurRad="38100" dist="38100" dir="2700000" algn="tl">
                    <a:srgbClr val="000000">
                      <a:alpha val="43137"/>
                    </a:srgbClr>
                  </a:outerShdw>
                </a:effectLst>
              </a:rPr>
              <a:t>things with </a:t>
            </a:r>
            <a:r>
              <a:rPr lang="en-US" b="1" dirty="0">
                <a:effectLst>
                  <a:outerShdw blurRad="38100" dist="38100" dir="2700000" algn="tl">
                    <a:srgbClr val="000000">
                      <a:alpha val="43137"/>
                    </a:srgbClr>
                  </a:outerShdw>
                </a:effectLst>
              </a:rPr>
              <a:t>which it becomes familiar</a:t>
            </a:r>
            <a:r>
              <a:rPr lang="en-US" dirty="0"/>
              <a:t>  (CT460, FE 127</a:t>
            </a:r>
            <a:r>
              <a:rPr lang="en-US" dirty="0" smtClean="0"/>
              <a:t>, </a:t>
            </a:r>
            <a:r>
              <a:rPr lang="en-US" dirty="0"/>
              <a:t>MYP 262). </a:t>
            </a:r>
            <a:endParaRPr lang="en-US" dirty="0" smtClean="0"/>
          </a:p>
          <a:p>
            <a:pPr marL="0" indent="0">
              <a:buNone/>
            </a:pPr>
            <a:endParaRPr lang="en-US" dirty="0" smtClean="0"/>
          </a:p>
          <a:p>
            <a:pPr marL="0" indent="0">
              <a:buNone/>
            </a:pPr>
            <a:r>
              <a:rPr lang="en-US" b="1" u="sng" dirty="0" smtClean="0">
                <a:effectLst>
                  <a:outerShdw blurRad="38100" dist="38100" dir="2700000" algn="tl">
                    <a:srgbClr val="000000">
                      <a:alpha val="43137"/>
                    </a:srgbClr>
                  </a:outerShdw>
                </a:effectLst>
              </a:rPr>
              <a:t>If </a:t>
            </a:r>
            <a:r>
              <a:rPr lang="en-US" b="1" u="sng" dirty="0">
                <a:effectLst>
                  <a:outerShdw blurRad="38100" dist="38100" dir="2700000" algn="tl">
                    <a:srgbClr val="000000">
                      <a:alpha val="43137"/>
                    </a:srgbClr>
                  </a:outerShdw>
                </a:effectLst>
              </a:rPr>
              <a:t>the mind is allowed to run </a:t>
            </a:r>
            <a:r>
              <a:rPr lang="en-US" b="1" u="sng" dirty="0" smtClean="0">
                <a:effectLst>
                  <a:outerShdw blurRad="38100" dist="38100" dir="2700000" algn="tl">
                    <a:srgbClr val="000000">
                      <a:alpha val="43137"/>
                    </a:srgbClr>
                  </a:outerShdw>
                </a:effectLst>
              </a:rPr>
              <a:t>almost entirely </a:t>
            </a:r>
            <a:r>
              <a:rPr lang="en-US" b="1" u="sng" dirty="0">
                <a:effectLst>
                  <a:outerShdw blurRad="38100" dist="38100" dir="2700000" algn="tl">
                    <a:srgbClr val="000000">
                      <a:alpha val="43137"/>
                    </a:srgbClr>
                  </a:outerShdw>
                </a:effectLst>
              </a:rPr>
              <a:t>upon trifling things and the common business of everyday life, it will, in accordance with one </a:t>
            </a:r>
            <a:r>
              <a:rPr lang="en-US" b="1" u="sng" dirty="0" smtClean="0">
                <a:effectLst>
                  <a:outerShdw blurRad="38100" dist="38100" dir="2700000" algn="tl">
                    <a:srgbClr val="000000">
                      <a:alpha val="43137"/>
                    </a:srgbClr>
                  </a:outerShdw>
                </a:effectLst>
              </a:rPr>
              <a:t>of its </a:t>
            </a:r>
            <a:r>
              <a:rPr lang="en-US" b="1" u="sng" dirty="0">
                <a:effectLst>
                  <a:outerShdw blurRad="38100" dist="38100" dir="2700000" algn="tl">
                    <a:srgbClr val="000000">
                      <a:alpha val="43137"/>
                    </a:srgbClr>
                  </a:outerShdw>
                </a:effectLst>
              </a:rPr>
              <a:t>unvarying laws</a:t>
            </a:r>
            <a:r>
              <a:rPr lang="en-US" dirty="0"/>
              <a:t>, become weak and frivolous, and deficient in spiritual power.  (5T 272</a:t>
            </a:r>
            <a:r>
              <a:rPr lang="en-US" dirty="0" smtClean="0"/>
              <a:t>).</a:t>
            </a:r>
            <a:endParaRPr lang="en-US" dirty="0"/>
          </a:p>
        </p:txBody>
      </p:sp>
    </p:spTree>
    <p:extLst>
      <p:ext uri="{BB962C8B-B14F-4D97-AF65-F5344CB8AC3E}">
        <p14:creationId xmlns:p14="http://schemas.microsoft.com/office/powerpoint/2010/main" val="1693733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fontScale="90000"/>
          </a:bodyPr>
          <a:lstStyle/>
          <a:p>
            <a:r>
              <a:rPr lang="en-US" dirty="0" smtClean="0"/>
              <a:t>You are worthless and will never amount to anything In life</a:t>
            </a:r>
            <a:endParaRPr lang="en-US" dirty="0"/>
          </a:p>
        </p:txBody>
      </p:sp>
      <p:sp>
        <p:nvSpPr>
          <p:cNvPr id="3" name="Content Placeholder 2"/>
          <p:cNvSpPr>
            <a:spLocks noGrp="1"/>
          </p:cNvSpPr>
          <p:nvPr>
            <p:ph idx="1"/>
          </p:nvPr>
        </p:nvSpPr>
        <p:spPr/>
        <p:txBody>
          <a:bodyPr numCol="1"/>
          <a:lstStyle/>
          <a:p>
            <a:pPr marL="0" indent="0">
              <a:buNone/>
            </a:pPr>
            <a:r>
              <a:rPr lang="en-US" dirty="0" smtClean="0"/>
              <a:t>“</a:t>
            </a:r>
            <a:r>
              <a:rPr lang="en-US" b="1" u="sng" dirty="0" smtClean="0">
                <a:effectLst>
                  <a:outerShdw blurRad="38100" dist="38100" dir="2700000" algn="tl">
                    <a:srgbClr val="000000">
                      <a:alpha val="43137"/>
                    </a:srgbClr>
                  </a:outerShdw>
                </a:effectLst>
              </a:rPr>
              <a:t>I </a:t>
            </a:r>
            <a:r>
              <a:rPr lang="en-US" b="1" u="sng" dirty="0">
                <a:effectLst>
                  <a:outerShdw blurRad="38100" dist="38100" dir="2700000" algn="tl">
                    <a:srgbClr val="000000">
                      <a:alpha val="43137"/>
                    </a:srgbClr>
                  </a:outerShdw>
                </a:effectLst>
              </a:rPr>
              <a:t>will make a man more precious than fine gold</a:t>
            </a:r>
            <a:r>
              <a:rPr lang="en-US" dirty="0"/>
              <a:t>; even a man than the golden wedge of </a:t>
            </a:r>
            <a:r>
              <a:rPr lang="en-US" dirty="0" err="1" smtClean="0"/>
              <a:t>Ophir</a:t>
            </a:r>
            <a:r>
              <a:rPr lang="en-US" dirty="0" smtClean="0"/>
              <a:t>” Isa.13:12</a:t>
            </a:r>
            <a:endParaRPr lang="en-US" dirty="0"/>
          </a:p>
        </p:txBody>
      </p:sp>
    </p:spTree>
    <p:extLst>
      <p:ext uri="{BB962C8B-B14F-4D97-AF65-F5344CB8AC3E}">
        <p14:creationId xmlns:p14="http://schemas.microsoft.com/office/powerpoint/2010/main" val="4125004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a:p>
        </p:txBody>
      </p:sp>
      <p:sp>
        <p:nvSpPr>
          <p:cNvPr id="3" name="Content Placeholder 2"/>
          <p:cNvSpPr>
            <a:spLocks noGrp="1"/>
          </p:cNvSpPr>
          <p:nvPr>
            <p:ph idx="1"/>
          </p:nvPr>
        </p:nvSpPr>
        <p:spPr/>
        <p:txBody>
          <a:bodyPr numCol="1"/>
          <a:lstStyle/>
          <a:p>
            <a:endParaRPr lang="en-US"/>
          </a:p>
        </p:txBody>
      </p:sp>
    </p:spTree>
    <p:extLst>
      <p:ext uri="{BB962C8B-B14F-4D97-AF65-F5344CB8AC3E}">
        <p14:creationId xmlns:p14="http://schemas.microsoft.com/office/powerpoint/2010/main" val="1389561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a:p>
        </p:txBody>
      </p:sp>
      <p:sp>
        <p:nvSpPr>
          <p:cNvPr id="3" name="Content Placeholder 2"/>
          <p:cNvSpPr>
            <a:spLocks noGrp="1"/>
          </p:cNvSpPr>
          <p:nvPr>
            <p:ph idx="1"/>
          </p:nvPr>
        </p:nvSpPr>
        <p:spPr/>
        <p:txBody>
          <a:bodyPr numCol="1"/>
          <a:lstStyle/>
          <a:p>
            <a:endParaRPr lang="en-US"/>
          </a:p>
        </p:txBody>
      </p:sp>
      <p:pic>
        <p:nvPicPr>
          <p:cNvPr id="4" name="Picture 2" descr="http://thinkwelllivewellnow.hosterize.com/wp-content/uploads/2011/04/Words-from-mouth-to-another-liste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9850620">
            <a:off x="2133600" y="5257800"/>
            <a:ext cx="2362200" cy="369332"/>
          </a:xfrm>
          <a:prstGeom prst="rect">
            <a:avLst/>
          </a:prstGeom>
          <a:noFill/>
        </p:spPr>
        <p:txBody>
          <a:bodyPr wrap="square" numCol="1" rtlCol="0">
            <a:spAutoFit/>
          </a:bodyPr>
          <a:lstStyle/>
          <a:p>
            <a:r>
              <a:rPr lang="en-US" b="1" dirty="0" smtClean="0">
                <a:effectLst>
                  <a:outerShdw blurRad="38100" dist="38100" dir="2700000" algn="tl">
                    <a:srgbClr val="000000">
                      <a:alpha val="43137"/>
                    </a:srgbClr>
                  </a:outerShdw>
                </a:effectLst>
              </a:rPr>
              <a:t>It Begins In Childhood</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6700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You have to do it the “right” Way</a:t>
            </a:r>
            <a:endParaRPr lang="en-US" dirty="0"/>
          </a:p>
        </p:txBody>
      </p:sp>
      <p:sp>
        <p:nvSpPr>
          <p:cNvPr id="3" name="Content Placeholder 2"/>
          <p:cNvSpPr>
            <a:spLocks noGrp="1"/>
          </p:cNvSpPr>
          <p:nvPr>
            <p:ph idx="1"/>
          </p:nvPr>
        </p:nvSpPr>
        <p:spPr/>
        <p:txBody>
          <a:bodyPr numCol="1">
            <a:normAutofit fontScale="92500"/>
          </a:bodyPr>
          <a:lstStyle/>
          <a:p>
            <a:pPr marL="0" indent="0">
              <a:buNone/>
            </a:pPr>
            <a:r>
              <a:rPr lang="en-US" dirty="0"/>
              <a:t>But the anointing which ye have received of him </a:t>
            </a:r>
            <a:r>
              <a:rPr lang="en-US" dirty="0" err="1"/>
              <a:t>abideth</a:t>
            </a:r>
            <a:r>
              <a:rPr lang="en-US" dirty="0"/>
              <a:t> in you, </a:t>
            </a:r>
            <a:r>
              <a:rPr lang="en-US" b="1" i="1" u="sng" dirty="0">
                <a:effectLst>
                  <a:outerShdw blurRad="38100" dist="38100" dir="2700000" algn="tl">
                    <a:srgbClr val="000000">
                      <a:alpha val="43137"/>
                    </a:srgbClr>
                  </a:outerShdw>
                </a:effectLst>
              </a:rPr>
              <a:t>and ye need not that any man teach you</a:t>
            </a:r>
            <a:r>
              <a:rPr lang="en-US" dirty="0"/>
              <a:t>: but as the same anointing </a:t>
            </a:r>
            <a:r>
              <a:rPr lang="en-US" dirty="0" err="1"/>
              <a:t>teacheth</a:t>
            </a:r>
            <a:r>
              <a:rPr lang="en-US" dirty="0"/>
              <a:t> you of all things, and is truth, and is no lie, and even as it hath taught you, ye shall abide in him</a:t>
            </a:r>
            <a:r>
              <a:rPr lang="en-US" dirty="0" smtClean="0"/>
              <a:t>.</a:t>
            </a:r>
          </a:p>
          <a:p>
            <a:pPr marL="0" indent="0">
              <a:buNone/>
            </a:pPr>
            <a:r>
              <a:rPr lang="en-US" dirty="0" smtClean="0"/>
              <a:t>1 John 2:27</a:t>
            </a:r>
          </a:p>
          <a:p>
            <a:pPr marL="0" indent="0">
              <a:buNone/>
            </a:pPr>
            <a:r>
              <a:rPr lang="en-US" dirty="0"/>
              <a:t>And </a:t>
            </a:r>
            <a:r>
              <a:rPr lang="en-US" dirty="0" err="1"/>
              <a:t>thine</a:t>
            </a:r>
            <a:r>
              <a:rPr lang="en-US" dirty="0"/>
              <a:t> ears shall hear a word behind thee, saying, </a:t>
            </a:r>
            <a:r>
              <a:rPr lang="en-US" b="1" u="sng" dirty="0"/>
              <a:t>This </a:t>
            </a:r>
            <a:r>
              <a:rPr lang="en-US" b="1" i="1" u="sng" dirty="0"/>
              <a:t>is</a:t>
            </a:r>
            <a:r>
              <a:rPr lang="en-US" b="1" u="sng" dirty="0"/>
              <a:t> the way, walk ye in it</a:t>
            </a:r>
            <a:r>
              <a:rPr lang="en-US" dirty="0"/>
              <a:t>, when ye turn to the right hand, and when ye turn to the left</a:t>
            </a:r>
            <a:r>
              <a:rPr lang="en-US" dirty="0" smtClean="0"/>
              <a:t>. Isa. 30:21</a:t>
            </a:r>
          </a:p>
          <a:p>
            <a:pPr marL="0" indent="0">
              <a:buNone/>
            </a:pPr>
            <a:endParaRPr lang="en-US" dirty="0"/>
          </a:p>
        </p:txBody>
      </p:sp>
    </p:spTree>
    <p:extLst>
      <p:ext uri="{BB962C8B-B14F-4D97-AF65-F5344CB8AC3E}">
        <p14:creationId xmlns:p14="http://schemas.microsoft.com/office/powerpoint/2010/main" val="1583261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a:p>
        </p:txBody>
      </p:sp>
      <p:sp>
        <p:nvSpPr>
          <p:cNvPr id="3" name="Content Placeholder 2"/>
          <p:cNvSpPr>
            <a:spLocks noGrp="1"/>
          </p:cNvSpPr>
          <p:nvPr>
            <p:ph idx="1"/>
          </p:nvPr>
        </p:nvSpPr>
        <p:spPr/>
        <p:txBody>
          <a:bodyPr numCol="1"/>
          <a:lstStyle/>
          <a:p>
            <a:endParaRPr lang="en-US"/>
          </a:p>
        </p:txBody>
      </p:sp>
    </p:spTree>
    <p:extLst>
      <p:ext uri="{BB962C8B-B14F-4D97-AF65-F5344CB8AC3E}">
        <p14:creationId xmlns:p14="http://schemas.microsoft.com/office/powerpoint/2010/main" val="1567298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I Can’t</a:t>
            </a:r>
            <a:endParaRPr lang="en-US" dirty="0"/>
          </a:p>
        </p:txBody>
      </p:sp>
      <p:sp>
        <p:nvSpPr>
          <p:cNvPr id="3" name="Content Placeholder 2"/>
          <p:cNvSpPr>
            <a:spLocks noGrp="1"/>
          </p:cNvSpPr>
          <p:nvPr>
            <p:ph idx="1"/>
          </p:nvPr>
        </p:nvSpPr>
        <p:spPr/>
        <p:txBody>
          <a:bodyPr numCol="1"/>
          <a:lstStyle/>
          <a:p>
            <a:endParaRPr lang="en-US"/>
          </a:p>
        </p:txBody>
      </p:sp>
    </p:spTree>
    <p:extLst>
      <p:ext uri="{BB962C8B-B14F-4D97-AF65-F5344CB8AC3E}">
        <p14:creationId xmlns:p14="http://schemas.microsoft.com/office/powerpoint/2010/main" val="2051729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a:p>
        </p:txBody>
      </p:sp>
      <p:sp>
        <p:nvSpPr>
          <p:cNvPr id="3" name="Content Placeholder 2"/>
          <p:cNvSpPr>
            <a:spLocks noGrp="1"/>
          </p:cNvSpPr>
          <p:nvPr>
            <p:ph idx="1"/>
          </p:nvPr>
        </p:nvSpPr>
        <p:spPr/>
        <p:txBody>
          <a:bodyPr numCol="1"/>
          <a:lstStyle/>
          <a:p>
            <a:endParaRPr lang="en-US"/>
          </a:p>
        </p:txBody>
      </p:sp>
    </p:spTree>
    <p:extLst>
      <p:ext uri="{BB962C8B-B14F-4D97-AF65-F5344CB8AC3E}">
        <p14:creationId xmlns:p14="http://schemas.microsoft.com/office/powerpoint/2010/main" val="877634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Final tips</a:t>
            </a:r>
            <a:endParaRPr lang="en-US" dirty="0"/>
          </a:p>
        </p:txBody>
      </p:sp>
      <p:sp>
        <p:nvSpPr>
          <p:cNvPr id="3" name="Content Placeholder 2"/>
          <p:cNvSpPr>
            <a:spLocks noGrp="1"/>
          </p:cNvSpPr>
          <p:nvPr>
            <p:ph idx="1"/>
          </p:nvPr>
        </p:nvSpPr>
        <p:spPr/>
        <p:txBody>
          <a:bodyPr numCol="1"/>
          <a:lstStyle/>
          <a:p>
            <a:endParaRPr lang="en-US"/>
          </a:p>
        </p:txBody>
      </p:sp>
    </p:spTree>
    <p:extLst>
      <p:ext uri="{BB962C8B-B14F-4D97-AF65-F5344CB8AC3E}">
        <p14:creationId xmlns:p14="http://schemas.microsoft.com/office/powerpoint/2010/main" val="428948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b="1" dirty="0" smtClean="0"/>
              <a:t>Final thoughts</a:t>
            </a:r>
            <a:endParaRPr lang="en-US" dirty="0"/>
          </a:p>
        </p:txBody>
      </p:sp>
      <p:sp>
        <p:nvSpPr>
          <p:cNvPr id="3" name="Content Placeholder 2"/>
          <p:cNvSpPr>
            <a:spLocks noGrp="1"/>
          </p:cNvSpPr>
          <p:nvPr>
            <p:ph idx="1"/>
          </p:nvPr>
        </p:nvSpPr>
        <p:spPr>
          <a:xfrm>
            <a:off x="304800" y="1224982"/>
            <a:ext cx="8686800" cy="4525718"/>
          </a:xfrm>
        </p:spPr>
        <p:txBody>
          <a:bodyPr numCol="1">
            <a:normAutofit fontScale="92500"/>
          </a:bodyPr>
          <a:lstStyle/>
          <a:p>
            <a:r>
              <a:rPr dirty="0"/>
              <a:t>We've all had them....negative thoughts implanted into the mind, but we don't have to keep them there....our final Scripture reading proves this:</a:t>
            </a:r>
            <a:endParaRPr lang="en-US" dirty="0"/>
          </a:p>
          <a:p>
            <a:r>
              <a:rPr dirty="0"/>
              <a:t>2Corinthians 10:3-5</a:t>
            </a:r>
          </a:p>
          <a:p>
            <a:r>
              <a:rPr dirty="0"/>
              <a:t>Note: Though we walk in flesh, among </a:t>
            </a:r>
            <a:r>
              <a:rPr dirty="0" err="1"/>
              <a:t>it,etc</a:t>
            </a:r>
            <a:r>
              <a:rPr dirty="0"/>
              <a:t>. we do not have to operate according to its dictates...</a:t>
            </a:r>
            <a:r>
              <a:rPr dirty="0" smtClean="0"/>
              <a:t>i</a:t>
            </a:r>
            <a:r>
              <a:rPr lang="en-US" dirty="0" smtClean="0"/>
              <a:t>n</a:t>
            </a:r>
            <a:r>
              <a:rPr dirty="0" smtClean="0"/>
              <a:t> </a:t>
            </a:r>
            <a:r>
              <a:rPr dirty="0"/>
              <a:t>fact we are </a:t>
            </a:r>
            <a:r>
              <a:rPr dirty="0" err="1" smtClean="0"/>
              <a:t>emph</a:t>
            </a:r>
            <a:r>
              <a:rPr lang="en-US" dirty="0" err="1" smtClean="0"/>
              <a:t>a</a:t>
            </a:r>
            <a:r>
              <a:rPr dirty="0" err="1" smtClean="0"/>
              <a:t>tatically</a:t>
            </a:r>
            <a:r>
              <a:rPr dirty="0" smtClean="0"/>
              <a:t> </a:t>
            </a:r>
            <a:r>
              <a:rPr dirty="0"/>
              <a:t>told...cast down those thoughts....and </a:t>
            </a:r>
            <a:r>
              <a:rPr dirty="0" err="1"/>
              <a:t>whatsover</a:t>
            </a:r>
            <a:r>
              <a:rPr dirty="0"/>
              <a:t> is true....think on these things. Amen</a:t>
            </a:r>
          </a:p>
          <a:p>
            <a:endParaRPr dirty="0"/>
          </a:p>
        </p:txBody>
      </p:sp>
    </p:spTree>
    <p:extLst>
      <p:ext uri="{BB962C8B-B14F-4D97-AF65-F5344CB8AC3E}">
        <p14:creationId xmlns:p14="http://schemas.microsoft.com/office/powerpoint/2010/main" val="428948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Introduction</a:t>
            </a:r>
            <a:endParaRPr lang="en-US" dirty="0"/>
          </a:p>
        </p:txBody>
      </p:sp>
      <p:sp>
        <p:nvSpPr>
          <p:cNvPr id="3" name="Content Placeholder 2"/>
          <p:cNvSpPr>
            <a:spLocks noGrp="1"/>
          </p:cNvSpPr>
          <p:nvPr>
            <p:ph idx="1"/>
          </p:nvPr>
        </p:nvSpPr>
        <p:spPr/>
        <p:txBody>
          <a:bodyPr numCol="1"/>
          <a:lstStyle/>
          <a:p>
            <a:pPr marL="0" indent="0">
              <a:buNone/>
            </a:pPr>
            <a:r>
              <a:rPr lang="en-US" dirty="0" smtClean="0"/>
              <a:t>From our earliest stages in life, </a:t>
            </a:r>
            <a:r>
              <a:rPr lang="en-US" b="1" u="sng" dirty="0" smtClean="0">
                <a:effectLst>
                  <a:outerShdw blurRad="38100" dist="38100" dir="2700000" algn="tl">
                    <a:srgbClr val="000000">
                      <a:alpha val="43137"/>
                    </a:srgbClr>
                  </a:outerShdw>
                </a:effectLst>
              </a:rPr>
              <a:t>we are bombarded with lies</a:t>
            </a:r>
            <a:r>
              <a:rPr lang="en-US" dirty="0" smtClean="0"/>
              <a:t>…from the moment we are born and that person says, what a cute baby, when deep down they want to gag…to when you become CEO of a company and are surrounded by yes men and women….to the day you die when your ears would burn if they could, listening to the lies…..But….</a:t>
            </a:r>
            <a:endParaRPr lang="en-US" dirty="0"/>
          </a:p>
        </p:txBody>
      </p:sp>
    </p:spTree>
    <p:extLst>
      <p:ext uri="{BB962C8B-B14F-4D97-AF65-F5344CB8AC3E}">
        <p14:creationId xmlns:p14="http://schemas.microsoft.com/office/powerpoint/2010/main" val="2350928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INTRODUCTION</a:t>
            </a:r>
            <a:endParaRPr lang="en-US" dirty="0"/>
          </a:p>
        </p:txBody>
      </p:sp>
      <p:sp>
        <p:nvSpPr>
          <p:cNvPr id="3" name="Content Placeholder 2"/>
          <p:cNvSpPr>
            <a:spLocks noGrp="1"/>
          </p:cNvSpPr>
          <p:nvPr>
            <p:ph idx="1"/>
          </p:nvPr>
        </p:nvSpPr>
        <p:spPr/>
        <p:txBody>
          <a:bodyPr numCol="1"/>
          <a:lstStyle/>
          <a:p>
            <a:pPr marL="0" indent="0">
              <a:buNone/>
            </a:pPr>
            <a:r>
              <a:rPr lang="en-US" dirty="0" smtClean="0"/>
              <a:t>…</a:t>
            </a:r>
            <a:r>
              <a:rPr lang="en-US" b="1" i="1" u="sng" dirty="0" smtClean="0">
                <a:effectLst>
                  <a:outerShdw blurRad="38100" dist="38100" dir="2700000" algn="tl">
                    <a:srgbClr val="000000">
                      <a:alpha val="43137"/>
                    </a:srgbClr>
                  </a:outerShdw>
                </a:effectLst>
              </a:rPr>
              <a:t>the greatest lies are the ones we hear from ourselves</a:t>
            </a:r>
            <a:r>
              <a:rPr lang="en-US" dirty="0" smtClean="0"/>
              <a:t> and Satan…The Father of lies. In this study we will examine a few of those lies and the way to combat them. If you were not on the study line when we did this…then prepare to hear some new thoughts concerning the mind…if you were on…this study will expand on what we looked at back then!!!!</a:t>
            </a:r>
            <a:endParaRPr lang="en-US" dirty="0"/>
          </a:p>
        </p:txBody>
      </p:sp>
    </p:spTree>
    <p:extLst>
      <p:ext uri="{BB962C8B-B14F-4D97-AF65-F5344CB8AC3E}">
        <p14:creationId xmlns:p14="http://schemas.microsoft.com/office/powerpoint/2010/main" val="3977039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Some of those lies</a:t>
            </a:r>
            <a:endParaRPr lang="en-US" dirty="0"/>
          </a:p>
        </p:txBody>
      </p:sp>
      <p:sp>
        <p:nvSpPr>
          <p:cNvPr id="3" name="Content Placeholder 2"/>
          <p:cNvSpPr>
            <a:spLocks noGrp="1"/>
          </p:cNvSpPr>
          <p:nvPr>
            <p:ph idx="1"/>
          </p:nvPr>
        </p:nvSpPr>
        <p:spPr/>
        <p:txBody>
          <a:bodyPr numCol="1"/>
          <a:lstStyle/>
          <a:p>
            <a:r>
              <a:rPr lang="en-US" dirty="0" smtClean="0"/>
              <a:t>You Are Worthless And Will Never Amount To Anything In Life</a:t>
            </a:r>
          </a:p>
          <a:p>
            <a:r>
              <a:rPr lang="en-US" dirty="0" smtClean="0"/>
              <a:t>You Have To Do It The Right Way (The Way That I Do It)</a:t>
            </a:r>
          </a:p>
          <a:p>
            <a:r>
              <a:rPr lang="en-US" dirty="0" smtClean="0"/>
              <a:t>If You Want To Be Somebody You Have To Go To This Particular School</a:t>
            </a:r>
          </a:p>
          <a:p>
            <a:r>
              <a:rPr lang="en-US" dirty="0"/>
              <a:t> </a:t>
            </a:r>
            <a:r>
              <a:rPr lang="en-US" dirty="0" smtClean="0"/>
              <a:t>If You Want To Get The Best Jobs, You Must Have A Master’s Degree</a:t>
            </a:r>
          </a:p>
          <a:p>
            <a:endParaRPr lang="en-US" dirty="0"/>
          </a:p>
          <a:p>
            <a:endParaRPr lang="en-US" dirty="0"/>
          </a:p>
        </p:txBody>
      </p:sp>
    </p:spTree>
    <p:extLst>
      <p:ext uri="{BB962C8B-B14F-4D97-AF65-F5344CB8AC3E}">
        <p14:creationId xmlns:p14="http://schemas.microsoft.com/office/powerpoint/2010/main" val="1941930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Some of those lies…</a:t>
            </a:r>
            <a:endParaRPr lang="en-US" dirty="0"/>
          </a:p>
        </p:txBody>
      </p:sp>
      <p:sp>
        <p:nvSpPr>
          <p:cNvPr id="3" name="Content Placeholder 2"/>
          <p:cNvSpPr>
            <a:spLocks noGrp="1"/>
          </p:cNvSpPr>
          <p:nvPr>
            <p:ph idx="1"/>
          </p:nvPr>
        </p:nvSpPr>
        <p:spPr/>
        <p:txBody>
          <a:bodyPr numCol="1"/>
          <a:lstStyle/>
          <a:p>
            <a:r>
              <a:rPr lang="en-US" dirty="0" smtClean="0"/>
              <a:t> I Am Too (Fat/Skinny/Short/Tall/Dumb/Weird)</a:t>
            </a:r>
          </a:p>
          <a:p>
            <a:r>
              <a:rPr lang="en-US" dirty="0" smtClean="0"/>
              <a:t> I Can’t…..</a:t>
            </a:r>
          </a:p>
          <a:p>
            <a:r>
              <a:rPr lang="en-US" dirty="0" smtClean="0"/>
              <a:t> Who’d Ever Want To Marry Me</a:t>
            </a:r>
          </a:p>
          <a:p>
            <a:r>
              <a:rPr lang="en-US" dirty="0" smtClean="0"/>
              <a:t> I’m Too Old To Change</a:t>
            </a:r>
          </a:p>
          <a:p>
            <a:r>
              <a:rPr lang="en-US" dirty="0" smtClean="0"/>
              <a:t> I’m Too Young To Matter</a:t>
            </a:r>
          </a:p>
          <a:p>
            <a:r>
              <a:rPr lang="en-US" dirty="0" smtClean="0"/>
              <a:t> No Matter How Hard I Try I Will Always Fail</a:t>
            </a:r>
          </a:p>
          <a:p>
            <a:r>
              <a:rPr lang="en-US" dirty="0" smtClean="0"/>
              <a:t> I Will Never Be Perfect….Won’t Bother Trying</a:t>
            </a:r>
            <a:endParaRPr lang="en-US" dirty="0"/>
          </a:p>
        </p:txBody>
      </p:sp>
    </p:spTree>
    <p:extLst>
      <p:ext uri="{BB962C8B-B14F-4D97-AF65-F5344CB8AC3E}">
        <p14:creationId xmlns:p14="http://schemas.microsoft.com/office/powerpoint/2010/main" val="4246846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smtClean="0"/>
              <a:t>Before we go further…</a:t>
            </a:r>
            <a:endParaRPr lang="en-US" dirty="0"/>
          </a:p>
        </p:txBody>
      </p:sp>
      <p:sp>
        <p:nvSpPr>
          <p:cNvPr id="3" name="Content Placeholder 2"/>
          <p:cNvSpPr>
            <a:spLocks noGrp="1"/>
          </p:cNvSpPr>
          <p:nvPr>
            <p:ph idx="1"/>
          </p:nvPr>
        </p:nvSpPr>
        <p:spPr/>
        <p:txBody>
          <a:bodyPr numCol="1"/>
          <a:lstStyle/>
          <a:p>
            <a:pPr marL="0" indent="0">
              <a:buNone/>
            </a:pPr>
            <a:r>
              <a:rPr lang="en-US" dirty="0" smtClean="0"/>
              <a:t>“For </a:t>
            </a:r>
            <a:r>
              <a:rPr lang="en-US" b="1" u="sng" dirty="0">
                <a:effectLst>
                  <a:outerShdw blurRad="38100" dist="38100" dir="2700000" algn="tl">
                    <a:srgbClr val="000000">
                      <a:alpha val="43137"/>
                    </a:srgbClr>
                  </a:outerShdw>
                </a:effectLst>
              </a:rPr>
              <a:t>as he </a:t>
            </a:r>
            <a:r>
              <a:rPr lang="en-US" b="1" u="sng" dirty="0" err="1">
                <a:effectLst>
                  <a:outerShdw blurRad="38100" dist="38100" dir="2700000" algn="tl">
                    <a:srgbClr val="000000">
                      <a:alpha val="43137"/>
                    </a:srgbClr>
                  </a:outerShdw>
                </a:effectLst>
              </a:rPr>
              <a:t>thinketh</a:t>
            </a:r>
            <a:r>
              <a:rPr lang="en-US" b="1" u="sng" dirty="0">
                <a:effectLst>
                  <a:outerShdw blurRad="38100" dist="38100" dir="2700000" algn="tl">
                    <a:srgbClr val="000000">
                      <a:alpha val="43137"/>
                    </a:srgbClr>
                  </a:outerShdw>
                </a:effectLst>
              </a:rPr>
              <a:t> in his heart, so is </a:t>
            </a:r>
            <a:r>
              <a:rPr lang="en-US" b="1" u="sng" dirty="0" smtClean="0">
                <a:effectLst>
                  <a:outerShdw blurRad="38100" dist="38100" dir="2700000" algn="tl">
                    <a:srgbClr val="000000">
                      <a:alpha val="43137"/>
                    </a:srgbClr>
                  </a:outerShdw>
                </a:effectLst>
              </a:rPr>
              <a:t>he</a:t>
            </a:r>
            <a:r>
              <a:rPr lang="en-US" dirty="0" smtClean="0"/>
              <a:t>…” Prov.23:7</a:t>
            </a:r>
          </a:p>
          <a:p>
            <a:pPr marL="0" indent="0">
              <a:buNone/>
            </a:pPr>
            <a:r>
              <a:rPr lang="en-US" dirty="0" smtClean="0"/>
              <a:t>“</a:t>
            </a:r>
            <a:r>
              <a:rPr lang="en-US" b="1" u="sng" dirty="0" smtClean="0">
                <a:effectLst>
                  <a:outerShdw blurRad="38100" dist="38100" dir="2700000" algn="tl">
                    <a:srgbClr val="000000">
                      <a:alpha val="43137"/>
                    </a:srgbClr>
                  </a:outerShdw>
                </a:effectLst>
              </a:rPr>
              <a:t>Keep </a:t>
            </a:r>
            <a:r>
              <a:rPr lang="en-US" b="1" u="sng" dirty="0">
                <a:effectLst>
                  <a:outerShdw blurRad="38100" dist="38100" dir="2700000" algn="tl">
                    <a:srgbClr val="000000">
                      <a:alpha val="43137"/>
                    </a:srgbClr>
                  </a:outerShdw>
                </a:effectLst>
              </a:rPr>
              <a:t>thy heart with all diligence</a:t>
            </a:r>
            <a:r>
              <a:rPr lang="en-US" dirty="0"/>
              <a:t>; for out of it are the issues of life</a:t>
            </a:r>
            <a:r>
              <a:rPr lang="en-US" dirty="0" smtClean="0"/>
              <a:t>.” Prov. 4:23</a:t>
            </a:r>
          </a:p>
          <a:p>
            <a:pPr marL="0" indent="0">
              <a:buNone/>
            </a:pPr>
            <a:r>
              <a:rPr lang="en-US" dirty="0"/>
              <a:t>“For </a:t>
            </a:r>
            <a:r>
              <a:rPr lang="en-US" b="1" u="sng" dirty="0">
                <a:effectLst>
                  <a:outerShdw blurRad="38100" dist="38100" dir="2700000" algn="tl">
                    <a:srgbClr val="000000">
                      <a:alpha val="43137"/>
                    </a:srgbClr>
                  </a:outerShdw>
                </a:effectLst>
              </a:rPr>
              <a:t>out of the heart proceed evil thoughts</a:t>
            </a:r>
            <a:r>
              <a:rPr lang="en-US" dirty="0"/>
              <a:t>, murders, adulteries, fornications, thefts, false witness, blasphemies</a:t>
            </a:r>
            <a:r>
              <a:rPr lang="en-US" dirty="0" smtClean="0"/>
              <a:t>:” Matt.15:19</a:t>
            </a:r>
            <a:endParaRPr lang="en-US" dirty="0"/>
          </a:p>
        </p:txBody>
      </p:sp>
    </p:spTree>
    <p:extLst>
      <p:ext uri="{BB962C8B-B14F-4D97-AF65-F5344CB8AC3E}">
        <p14:creationId xmlns:p14="http://schemas.microsoft.com/office/powerpoint/2010/main" val="359122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dirty="0"/>
          </a:p>
        </p:txBody>
      </p:sp>
      <p:sp>
        <p:nvSpPr>
          <p:cNvPr id="3" name="Content Placeholder 2"/>
          <p:cNvSpPr>
            <a:spLocks noGrp="1"/>
          </p:cNvSpPr>
          <p:nvPr>
            <p:ph idx="1"/>
          </p:nvPr>
        </p:nvSpPr>
        <p:spPr/>
        <p:txBody>
          <a:bodyPr numCol="1"/>
          <a:lstStyle/>
          <a:p>
            <a:endParaRPr lang="en-US" dirty="0"/>
          </a:p>
        </p:txBody>
      </p:sp>
      <p:pic>
        <p:nvPicPr>
          <p:cNvPr id="1026" name="Picture 2" descr="http://rack.1.mshcdn.com/media/ZgkyMDEzLzA0LzAyLzhiL2JyYWluLjdiYjk4LmpwZwpwCXRodW1iCTk1MHg1MzQjCmUJanBn/72a94d12/a7a/br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0" y="5997714"/>
            <a:ext cx="8153400" cy="707886"/>
          </a:xfrm>
          <a:prstGeom prst="rect">
            <a:avLst/>
          </a:prstGeom>
          <a:noFill/>
        </p:spPr>
        <p:txBody>
          <a:bodyPr wrap="square" numCol="1" rtlCol="0">
            <a:spAutoFit/>
          </a:bodyPr>
          <a:lstStyle/>
          <a:p>
            <a:r>
              <a:rPr lang="en-US" sz="4000" b="1" u="sng" dirty="0" smtClean="0">
                <a:solidFill>
                  <a:schemeClr val="bg1"/>
                </a:solidFill>
                <a:effectLst>
                  <a:outerShdw blurRad="38100" dist="38100" dir="2700000" algn="tl">
                    <a:srgbClr val="000000">
                      <a:alpha val="43137"/>
                    </a:srgbClr>
                  </a:outerShdw>
                </a:effectLst>
              </a:rPr>
              <a:t>Picture Of The Brain</a:t>
            </a:r>
            <a:endParaRPr lang="en-US" sz="4000" b="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0475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a:p>
        </p:txBody>
      </p:sp>
      <p:sp>
        <p:nvSpPr>
          <p:cNvPr id="3" name="Content Placeholder 2"/>
          <p:cNvSpPr>
            <a:spLocks noGrp="1"/>
          </p:cNvSpPr>
          <p:nvPr>
            <p:ph idx="1"/>
          </p:nvPr>
        </p:nvSpPr>
        <p:spPr/>
        <p:txBody>
          <a:bodyPr numCol="1"/>
          <a:lstStyle/>
          <a:p>
            <a:endParaRPr lang="en-US"/>
          </a:p>
        </p:txBody>
      </p:sp>
      <p:pic>
        <p:nvPicPr>
          <p:cNvPr id="2050" name="Picture 2" descr="http://4.bp.blogspot.com/-wTIPrVCyHQo/TjTjWlvrtWI/AAAAAAABMfo/dd2HCYFa6qQ/s1600/open-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438"/>
            <a:ext cx="9144000" cy="68594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57400" y="5029200"/>
            <a:ext cx="9220200" cy="707886"/>
          </a:xfrm>
          <a:prstGeom prst="rect">
            <a:avLst/>
          </a:prstGeom>
          <a:noFill/>
        </p:spPr>
        <p:txBody>
          <a:bodyPr wrap="square" numCol="1" rtlCol="0">
            <a:spAutoFit/>
          </a:bodyPr>
          <a:lstStyle/>
          <a:p>
            <a:r>
              <a:rPr lang="en-US" sz="4000" b="1" i="1" u="sng" dirty="0" smtClean="0">
                <a:solidFill>
                  <a:schemeClr val="bg1"/>
                </a:solidFill>
                <a:effectLst>
                  <a:outerShdw blurRad="38100" dist="38100" dir="2700000" algn="tl">
                    <a:srgbClr val="000000">
                      <a:alpha val="43137"/>
                    </a:srgbClr>
                  </a:outerShdw>
                </a:effectLst>
              </a:rPr>
              <a:t>Picture Of The Mind</a:t>
            </a:r>
            <a:endParaRPr lang="en-US" sz="4000" b="1" i="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27766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270</TotalTime>
  <Words>1018</Words>
  <Application>Microsoft Office PowerPoint</Application>
  <PresentationFormat>On-screen Show (4:3)</PresentationFormat>
  <Paragraphs>74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Trek</vt:lpstr>
      <vt:lpstr>PowerPoint Presentation</vt:lpstr>
      <vt:lpstr>PowerPoint Presentation</vt:lpstr>
      <vt:lpstr>Introduction</vt:lpstr>
      <vt:lpstr>INTRODUCTION</vt:lpstr>
      <vt:lpstr>Some of those lies</vt:lpstr>
      <vt:lpstr>Some of those lies…</vt:lpstr>
      <vt:lpstr>Before we go further…</vt:lpstr>
      <vt:lpstr>PowerPoint Presentation</vt:lpstr>
      <vt:lpstr>PowerPoint Presentation</vt:lpstr>
      <vt:lpstr>What is the mind?</vt:lpstr>
      <vt:lpstr>SO In Our study….</vt:lpstr>
      <vt:lpstr>Principle Number 1</vt:lpstr>
      <vt:lpstr>PowerPoint Presentation</vt:lpstr>
      <vt:lpstr>Principle Number 2</vt:lpstr>
      <vt:lpstr>Basics</vt:lpstr>
      <vt:lpstr>Principle Number 3</vt:lpstr>
      <vt:lpstr>Law Of The Mind</vt:lpstr>
      <vt:lpstr>You are worthless and will never amount to anything In life</vt:lpstr>
      <vt:lpstr>PowerPoint Presentation</vt:lpstr>
      <vt:lpstr>You have to do it the “right” Way</vt:lpstr>
      <vt:lpstr>PowerPoint Presentation</vt:lpstr>
      <vt:lpstr>I Can’t</vt:lpstr>
      <vt:lpstr>PowerPoint Presentation</vt:lpstr>
      <vt:lpstr>Final tips</vt:lpstr>
      <vt:lpstr>Final thoughts</vt:lpstr>
    </vt:vector>
  </TitlesOfParts>
  <Company>Miami-Dade County Public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ndpublicad</dc:creator>
  <cp:lastModifiedBy>ndpublicad</cp:lastModifiedBy>
  <cp:revision>34</cp:revision>
  <dcterms:created xsi:type="dcterms:W3CDTF">2015-10-19T14:13:54Z</dcterms:created>
  <dcterms:modified xsi:type="dcterms:W3CDTF">2015-10-22T20:05:33Z</dcterms:modified>
</cp:coreProperties>
</file>